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Proxima Nova"/>
      <p:regular r:id="rId56"/>
      <p:bold r:id="rId57"/>
      <p:italic r:id="rId58"/>
      <p:boldItalic r:id="rId59"/>
    </p:embeddedFont>
    <p:embeddedFont>
      <p:font typeface="Nunito"/>
      <p:regular r:id="rId60"/>
      <p:bold r:id="rId61"/>
      <p:italic r:id="rId62"/>
      <p:boldItalic r:id="rId63"/>
    </p:embeddedFont>
    <p:embeddedFont>
      <p:font typeface="Montserrat"/>
      <p:regular r:id="rId64"/>
      <p:bold r:id="rId65"/>
      <p:italic r:id="rId66"/>
      <p:boldItalic r:id="rId67"/>
    </p:embeddedFont>
    <p:embeddedFont>
      <p:font typeface="Google Sans Medium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nrique Día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5035D9-017B-47C5-B491-B5E695F0E131}">
  <a:tblStyle styleId="{165035D9-017B-47C5-B491-B5E695F0E1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GoogleSansMedium-boldItalic.fntdata"/><Relationship Id="rId70" Type="http://schemas.openxmlformats.org/officeDocument/2006/relationships/font" Target="fonts/GoogleSansMedium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unito-italic.fntdata"/><Relationship Id="rId61" Type="http://schemas.openxmlformats.org/officeDocument/2006/relationships/font" Target="fonts/Nunito-bold.fntdata"/><Relationship Id="rId20" Type="http://schemas.openxmlformats.org/officeDocument/2006/relationships/slide" Target="slides/slide14.xml"/><Relationship Id="rId64" Type="http://schemas.openxmlformats.org/officeDocument/2006/relationships/font" Target="fonts/Montserrat-regular.fntdata"/><Relationship Id="rId63" Type="http://schemas.openxmlformats.org/officeDocument/2006/relationships/font" Target="fonts/Nunito-boldItalic.fntdata"/><Relationship Id="rId22" Type="http://schemas.openxmlformats.org/officeDocument/2006/relationships/slide" Target="slides/slide16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.fntdata"/><Relationship Id="rId24" Type="http://schemas.openxmlformats.org/officeDocument/2006/relationships/slide" Target="slides/slide18.xml"/><Relationship Id="rId68" Type="http://schemas.openxmlformats.org/officeDocument/2006/relationships/font" Target="fonts/GoogleSansMedium-regular.fntdata"/><Relationship Id="rId23" Type="http://schemas.openxmlformats.org/officeDocument/2006/relationships/slide" Target="slides/slide17.xml"/><Relationship Id="rId67" Type="http://schemas.openxmlformats.org/officeDocument/2006/relationships/font" Target="fonts/Montserrat-boldItalic.fntdata"/><Relationship Id="rId60" Type="http://schemas.openxmlformats.org/officeDocument/2006/relationships/font" Target="fonts/Nuni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GoogleSans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bold.fntdata"/><Relationship Id="rId12" Type="http://schemas.openxmlformats.org/officeDocument/2006/relationships/slide" Target="slides/slide6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9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8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25T07:08:06.367">
    <p:pos x="6000" y="0"/>
    <p:text>@k@devf.mx makes a second iteration
_Assigned to Enrique Díaz_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data-wrangling-raw-to-clean-transformation-b30a27bf4b3b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data-wrangling-raw-to-clean-transformation-b30a27bf4b3b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data-wrangling-raw-to-clean-transformation-b30a27bf4b3b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data-wrangling-raw-to-clean-transformation-b30a27bf4b3b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data-wrangling-raw-to-clean-transformation-b30a27bf4b3b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data-wrangling-raw-to-clean-transformation-b30a27bf4b3b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9bd2623c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9bd2623c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9bd2623c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9bd2623c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https://towardsdatascience.com/data-wrangling-raw-to-clean-transformation-b30a27bf4b3b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importate tener datos de calidad. El primer filtro puede ser nuestro sentido común, bien el conocimiento sobre el tema. Todo lo que le pace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9bd2623c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9bd2623c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https://towardsdatascience.com/data-wrangling-raw-to-clean-transformation-b30a27bf4b3b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importate tener datos de calidad. El primer filtro puede ser nuestro sentido común, bien el conocimiento sobre el tema. Todo lo que le pace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9bd2623ce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9bd2623ce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9bd2623ce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9bd2623ce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9bd2623ce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9bd2623ce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9bd2623ce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9bd2623ce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9bd2623ce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9bd2623ce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9bd2623ce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9bd2623ce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9bd2623ce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9bd2623ce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9bd2623ce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9bd2623ce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9bd2623c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9bd2623c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https://towardsdatascience.com/data-wrangling-raw-to-clean-transformation-b30a27bf4b3b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importate tener datos de calidad. El primer filtro puede ser nuestro sentido común, bien el conocimiento sobre el tema. Todo lo que le pace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9bd2623c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9bd2623c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https://towardsdatascience.com/data-wrangling-raw-to-clean-transformation-b30a27bf4b3b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importate tener datos de calidad. El primer filtro puede ser nuestro sentido común, bien el conocimiento sobre el tema. Todo lo que le pace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bd2623c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bd2623c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https://towardsdatascience.com/data-wrangling-raw-to-clean-transformation-b30a27bf4b3b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importate tener datos de calidad. El primer filtro puede ser nuestro sentido común, bien el conocimiento sobre el tema. Todo lo que le pace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9bd2623c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9bd2623c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https://towardsdatascience.com/data-wrangling-raw-to-clean-transformation-b30a27bf4b3b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importate tener datos de calidad. El primer filtro puede ser nuestro sentido común, bien el conocimiento sobre el tema. Todo lo que le pace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9bd2623ce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9bd2623ce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9bd2623ce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9bd2623ce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9bd2623c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9bd2623c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9bd2623ce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9bd2623ce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9bd2623ce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9bd2623ce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9bd2623c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9bd2623c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9bd2623ce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e9bd2623ce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bd2623ce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9bd2623ce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9bd2623ce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9bd2623ce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9bd2623ce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9bd2623ce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bfbea16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bfbea16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 se que esto ya se lo saben.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9bd2623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9bd2623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https://www.analyticsvidhya.com/blog/2015/10/job-comparison-data-scientist-data-engineer-statistician/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9bd2623c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9bd2623c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https://www.analyticsvidhya.com/blog/2015/10/job-comparison-data-scientist-data-engineer-statistician/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9bd2623c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9bd2623c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9bd2623c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e9bd2623c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https://www.analyticsvidhya.com/blog/2015/10/job-comparison-data-scientist-data-engineer-statistician/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c2e4fe5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c2e4fe5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9bd2623c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9bd2623c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9bd2623ce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e9bd2623ce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9bd2623ce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9bd2623ce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9bd2623ce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9bd2623ce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9bd2623ce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e9bd2623ce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9bd2623ce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9bd2623ce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eee5e6c4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eee5e6c4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bd2623c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9bd2623c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cc4ff05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cc4ff05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9bd2623c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9bd2623c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9bd2623c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9bd2623c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9bd2623c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9bd2623c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Comenzamos con un breve ...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7b8c1be71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7b8c1be7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9bd2623ce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9bd2623ce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9bd2623ce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9bd2623ce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6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5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gif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65.png"/><Relationship Id="rId6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gif"/><Relationship Id="rId4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8.png"/><Relationship Id="rId6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evelopers.google.com/codelabs/tensorflow-2-computervision#0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olab.research.google.com/github/Krax7/master-data-ai/blob/main/Kata%20Machine%20Learning/1.%20Intro%20Redes%20Neuronales.ipynb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jpg"/><Relationship Id="rId4" Type="http://schemas.openxmlformats.org/officeDocument/2006/relationships/image" Target="../media/image57.png"/><Relationship Id="rId5" Type="http://schemas.openxmlformats.org/officeDocument/2006/relationships/image" Target="../media/image13.png"/><Relationship Id="rId6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50" y="882325"/>
            <a:ext cx="7260049" cy="38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Regresión Logística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Naive Bayes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250" y="695575"/>
            <a:ext cx="7569406" cy="41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Naive Bayes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675" y="1984938"/>
            <a:ext cx="5902650" cy="1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00" y="1193650"/>
            <a:ext cx="2663450" cy="27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875" y="1533629"/>
            <a:ext cx="5542849" cy="207623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8"/>
          <p:cNvSpPr txBox="1"/>
          <p:nvPr/>
        </p:nvSpPr>
        <p:spPr>
          <a:xfrm>
            <a:off x="3601700" y="3698813"/>
            <a:ext cx="50112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palabra encontrarías en un correo de Spam?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Naive Bayes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0" y="1066638"/>
            <a:ext cx="6312926" cy="30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9"/>
          <p:cNvSpPr txBox="1"/>
          <p:nvPr/>
        </p:nvSpPr>
        <p:spPr>
          <a:xfrm>
            <a:off x="6498375" y="1888725"/>
            <a:ext cx="23340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 en el correo dice la palabra “cheap”, ¿cuál es la probabilidad de que sea spam?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Naive Bayes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952500"/>
            <a:ext cx="65151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Naive Bayes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1147225"/>
            <a:ext cx="5006657" cy="36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1"/>
          <p:cNvSpPr txBox="1"/>
          <p:nvPr/>
        </p:nvSpPr>
        <p:spPr>
          <a:xfrm>
            <a:off x="6046800" y="1349050"/>
            <a:ext cx="28968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¿Qué influye más para ver qué aplicación descargan?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¿Edad o género?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Decision Trees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1147225"/>
            <a:ext cx="5006657" cy="36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2"/>
          <p:cNvSpPr txBox="1"/>
          <p:nvPr/>
        </p:nvSpPr>
        <p:spPr>
          <a:xfrm>
            <a:off x="6059850" y="1990350"/>
            <a:ext cx="28968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¿A partir de qué edad ya no descargan Pokemon Go?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Decision Trees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1147225"/>
            <a:ext cx="5006657" cy="36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282" y="1233550"/>
            <a:ext cx="3107393" cy="330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Decision Trees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918625"/>
            <a:ext cx="5006657" cy="36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882" y="471550"/>
            <a:ext cx="3107393" cy="3301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4"/>
          <p:cNvSpPr txBox="1"/>
          <p:nvPr/>
        </p:nvSpPr>
        <p:spPr>
          <a:xfrm>
            <a:off x="5991725" y="3679275"/>
            <a:ext cx="28407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De los restantes, ¿cómo influye el género?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Decision Trees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7"/>
          <p:cNvSpPr txBox="1"/>
          <p:nvPr/>
        </p:nvSpPr>
        <p:spPr>
          <a:xfrm>
            <a:off x="4324575" y="1107600"/>
            <a:ext cx="3829200" cy="29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los Algoritmos de Clasificación.</a:t>
            </a:r>
            <a:endParaRPr b="1"/>
          </a:p>
        </p:txBody>
      </p:sp>
      <p:pic>
        <p:nvPicPr>
          <p:cNvPr id="197" name="Google Shape;1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50" y="994825"/>
            <a:ext cx="5006657" cy="36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207" y="1266575"/>
            <a:ext cx="3107392" cy="362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Decision Trees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Support Vector Machines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313" y="695575"/>
            <a:ext cx="3873373" cy="4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Support Vector Machines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313" y="695575"/>
            <a:ext cx="3873373" cy="4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Support Vector Machines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" name="Google Shape;3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188" y="695575"/>
            <a:ext cx="4613617" cy="4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Support Vector Machines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" name="Google Shape;3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188" y="810400"/>
            <a:ext cx="4613617" cy="4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0"/>
          <p:cNvSpPr txBox="1"/>
          <p:nvPr>
            <p:ph idx="4294967295" type="body"/>
          </p:nvPr>
        </p:nvSpPr>
        <p:spPr>
          <a:xfrm>
            <a:off x="311700" y="996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¿Cómo podemos separar información?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 las dos líneas propuestas, ¿cuál es mejor?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8237"/>
            <a:ext cx="9144001" cy="311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7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Support Vector Machines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 txBox="1"/>
          <p:nvPr>
            <p:ph idx="4294967295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Medimos la distancia  de cada punto a ambas líneas quitando outliers.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 ambos grupos de distancias, calculamos el mínimo.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Nos quedamos con el modelo cuyo mínimo sea más grande. Maximizamos la distancia mínima.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575" y="2954400"/>
            <a:ext cx="5444860" cy="18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7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Support Vector Machines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75" y="1333213"/>
            <a:ext cx="4611924" cy="24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599" y="1399388"/>
            <a:ext cx="4053051" cy="2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2"/>
          <p:cNvSpPr txBox="1"/>
          <p:nvPr/>
        </p:nvSpPr>
        <p:spPr>
          <a:xfrm>
            <a:off x="2439000" y="4073950"/>
            <a:ext cx="42660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¿Cómo separarían ambas clases?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Redes neuronales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3"/>
          <p:cNvSpPr txBox="1"/>
          <p:nvPr>
            <p:ph idx="4294967295" type="body"/>
          </p:nvPr>
        </p:nvSpPr>
        <p:spPr>
          <a:xfrm>
            <a:off x="311700" y="1225225"/>
            <a:ext cx="4080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¿El punto está arriba de la primera línea?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¿El punto está a la derecha de la otra línea?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¿La respuesta a las otras dos preguntas fue sí?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0" name="Google Shape;4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25" y="1206175"/>
            <a:ext cx="4769049" cy="27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Redes neuronales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4"/>
          <p:cNvSpPr txBox="1"/>
          <p:nvPr>
            <p:ph idx="4294967295" type="body"/>
          </p:nvPr>
        </p:nvSpPr>
        <p:spPr>
          <a:xfrm>
            <a:off x="311700" y="1225225"/>
            <a:ext cx="4080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¿El punto está arriba de la primera línea?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¿El punto está a la derecha de la otra línea?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¿La respuesta a las otras dos preguntas fue sí?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650" y="1920213"/>
            <a:ext cx="3988550" cy="17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Redes neuronales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8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206" name="Google Shape;2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8"/>
          <p:cNvSpPr txBox="1"/>
          <p:nvPr/>
        </p:nvSpPr>
        <p:spPr>
          <a:xfrm>
            <a:off x="1860850" y="1100950"/>
            <a:ext cx="70956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 Introducción a los Algoritmos de Clasificación.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4 Aplicaciones de clasificación.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Hacking time: Algoritmos de clasificación en Python: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redes neuronales,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regresión logística, naive bayes, decision trees, SVM.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4. Challenges: Boston Housing, Naive Bayes, Donantes.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400" y="1429400"/>
            <a:ext cx="444817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Redes neuronales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175" y="1192425"/>
            <a:ext cx="6741650" cy="35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Redes neuronales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63" y="912025"/>
            <a:ext cx="7511474" cy="406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Redes neuronales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8"/>
          <p:cNvSpPr txBox="1"/>
          <p:nvPr/>
        </p:nvSpPr>
        <p:spPr>
          <a:xfrm>
            <a:off x="2398213" y="2365200"/>
            <a:ext cx="473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+</a:t>
            </a:r>
            <a:endParaRPr sz="4800"/>
          </a:p>
        </p:txBody>
      </p:sp>
      <p:sp>
        <p:nvSpPr>
          <p:cNvPr id="438" name="Google Shape;438;p78"/>
          <p:cNvSpPr txBox="1"/>
          <p:nvPr/>
        </p:nvSpPr>
        <p:spPr>
          <a:xfrm>
            <a:off x="5593888" y="2365200"/>
            <a:ext cx="473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=</a:t>
            </a:r>
            <a:endParaRPr sz="4800"/>
          </a:p>
        </p:txBody>
      </p:sp>
      <p:pic>
        <p:nvPicPr>
          <p:cNvPr id="439" name="Google Shape;4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46" y="2250300"/>
            <a:ext cx="1967725" cy="15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625" y="2250300"/>
            <a:ext cx="2668651" cy="14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925" y="2250298"/>
            <a:ext cx="2962183" cy="155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Redes neuronales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9"/>
          <p:cNvSpPr txBox="1"/>
          <p:nvPr/>
        </p:nvSpPr>
        <p:spPr>
          <a:xfrm>
            <a:off x="4173850" y="1609050"/>
            <a:ext cx="42459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4 aplicaciones de algoritmos de Clasificación.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0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Análisis de sentimientos.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57" name="Google Shape;45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48205"/>
            <a:ext cx="8839199" cy="2447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1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Clasificador de Email Spam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64" name="Google Shape;46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700" y="681080"/>
            <a:ext cx="7568594" cy="378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63" y="681717"/>
            <a:ext cx="7494278" cy="415698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2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Clasificación de documentos.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72" name="Google Shape;47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3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Clasificación de imágenes.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78" name="Google Shape;47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0" y="681717"/>
            <a:ext cx="7390190" cy="41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4"/>
          <p:cNvSpPr txBox="1"/>
          <p:nvPr/>
        </p:nvSpPr>
        <p:spPr>
          <a:xfrm>
            <a:off x="4677275" y="1548450"/>
            <a:ext cx="3969300" cy="26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Hacking time: Algoritmos de clasificación en Python.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5" name="Google Shape;48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84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9"/>
          <p:cNvSpPr txBox="1"/>
          <p:nvPr/>
        </p:nvSpPr>
        <p:spPr>
          <a:xfrm>
            <a:off x="522550" y="2283973"/>
            <a:ext cx="4173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Artificial Intelligence, a Modern Approach.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19.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para estudiar</a:t>
            </a:r>
            <a:endParaRPr sz="3000"/>
          </a:p>
        </p:txBody>
      </p:sp>
      <p:pic>
        <p:nvPicPr>
          <p:cNvPr id="215" name="Google Shape;2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000" y="972375"/>
            <a:ext cx="2853800" cy="35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000" y="972380"/>
            <a:ext cx="2853800" cy="3616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5"/>
          <p:cNvSpPr txBox="1"/>
          <p:nvPr/>
        </p:nvSpPr>
        <p:spPr>
          <a:xfrm>
            <a:off x="1128900" y="1291500"/>
            <a:ext cx="6886200" cy="25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Codelab: Construye un modelo de visión computacional con Tensorflow.</a:t>
            </a:r>
            <a:endParaRPr b="1"/>
          </a:p>
        </p:txBody>
      </p:sp>
      <p:pic>
        <p:nvPicPr>
          <p:cNvPr id="494" name="Google Shape;49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6"/>
          <p:cNvSpPr txBox="1"/>
          <p:nvPr/>
        </p:nvSpPr>
        <p:spPr>
          <a:xfrm>
            <a:off x="2488500" y="1615500"/>
            <a:ext cx="4167000" cy="19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Introducción a las redes neuronales.</a:t>
            </a:r>
            <a:endParaRPr b="1"/>
          </a:p>
        </p:txBody>
      </p:sp>
      <p:pic>
        <p:nvPicPr>
          <p:cNvPr id="501" name="Google Shape;50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7"/>
          <p:cNvSpPr txBox="1"/>
          <p:nvPr/>
        </p:nvSpPr>
        <p:spPr>
          <a:xfrm>
            <a:off x="2571150" y="1739850"/>
            <a:ext cx="40017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Boston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Housing.</a:t>
            </a:r>
            <a:endParaRPr b="1"/>
          </a:p>
        </p:txBody>
      </p:sp>
      <p:pic>
        <p:nvPicPr>
          <p:cNvPr id="508" name="Google Shape;5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8"/>
          <p:cNvSpPr txBox="1"/>
          <p:nvPr/>
        </p:nvSpPr>
        <p:spPr>
          <a:xfrm>
            <a:off x="2690850" y="2176950"/>
            <a:ext cx="37623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Naive Bayes</a:t>
            </a:r>
            <a:endParaRPr b="1"/>
          </a:p>
        </p:txBody>
      </p:sp>
      <p:pic>
        <p:nvPicPr>
          <p:cNvPr id="515" name="Google Shape;5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9"/>
          <p:cNvSpPr txBox="1"/>
          <p:nvPr/>
        </p:nvSpPr>
        <p:spPr>
          <a:xfrm>
            <a:off x="2690850" y="2160300"/>
            <a:ext cx="3762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Donantes.</a:t>
            </a:r>
            <a:endParaRPr b="1"/>
          </a:p>
        </p:txBody>
      </p:sp>
      <p:pic>
        <p:nvPicPr>
          <p:cNvPr id="522" name="Google Shape;52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528" name="Google Shape;52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90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90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1" name="Google Shape;53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91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91"/>
          <p:cNvSpPr txBox="1"/>
          <p:nvPr/>
        </p:nvSpPr>
        <p:spPr>
          <a:xfrm>
            <a:off x="1263000" y="1818750"/>
            <a:ext cx="66180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Actividad: Support Vector Machine en Python.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41" name="Google Shape;54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2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50" name="Google Shape;55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3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Algoritmos de Clasificación.</a:t>
            </a:r>
            <a:endParaRPr b="1"/>
          </a:p>
        </p:txBody>
      </p:sp>
      <p:pic>
        <p:nvPicPr>
          <p:cNvPr id="556" name="Google Shape;55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para estudiar</a:t>
            </a:r>
            <a:endParaRPr sz="3000"/>
          </a:p>
        </p:txBody>
      </p:sp>
      <p:pic>
        <p:nvPicPr>
          <p:cNvPr id="222" name="Google Shape;2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0"/>
          <p:cNvSpPr txBox="1"/>
          <p:nvPr/>
        </p:nvSpPr>
        <p:spPr>
          <a:xfrm>
            <a:off x="4537150" y="1818900"/>
            <a:ext cx="41817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Hands on Machine Learning with Scikit-Learn, Keras &amp; Tensorflow.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3: Clasificación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50" y="906025"/>
            <a:ext cx="3088399" cy="405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1"/>
          <p:cNvSpPr txBox="1"/>
          <p:nvPr/>
        </p:nvSpPr>
        <p:spPr>
          <a:xfrm>
            <a:off x="4342450" y="1357800"/>
            <a:ext cx="4001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los algoritmos de clasificación.</a:t>
            </a:r>
            <a:endParaRPr b="1"/>
          </a:p>
        </p:txBody>
      </p:sp>
      <p:pic>
        <p:nvPicPr>
          <p:cNvPr id="230" name="Google Shape;2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Algoritmos de Clasificación</a:t>
            </a:r>
            <a:endParaRPr sz="2700"/>
          </a:p>
        </p:txBody>
      </p:sp>
      <p:pic>
        <p:nvPicPr>
          <p:cNvPr id="238" name="Google Shape;2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625" y="885000"/>
            <a:ext cx="7528651" cy="3678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3"/>
          <p:cNvSpPr txBox="1"/>
          <p:nvPr>
            <p:ph idx="4294967295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5" name="Google Shape;245;p53"/>
          <p:cNvGraphicFramePr/>
          <p:nvPr/>
        </p:nvGraphicFramePr>
        <p:xfrm>
          <a:off x="717100" y="16796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{165035D9-017B-47C5-B491-B5E695F0E131}</a:tableStyleId>
              </a:tblPr>
              <a:tblGrid>
                <a:gridCol w="1109125"/>
                <a:gridCol w="3050925"/>
                <a:gridCol w="3549750"/>
              </a:tblGrid>
              <a:tr h="49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Promedio Colegio</a:t>
                      </a:r>
                      <a:endParaRPr b="1" sz="15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Examen Admisión</a:t>
                      </a:r>
                      <a:endParaRPr b="1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49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6" name="Google Shape;2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Regresión Logística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" y="994825"/>
            <a:ext cx="6679179" cy="369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4"/>
          <p:cNvSpPr txBox="1"/>
          <p:nvPr/>
        </p:nvSpPr>
        <p:spPr>
          <a:xfrm>
            <a:off x="6927900" y="1982263"/>
            <a:ext cx="19044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Si tenemos un estudiante que tiene 7 en el examen (x) y 6 en el promedio (y), ¿lo aceptamos?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Clasificación: Regresión Logística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